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2"/>
  </p:notesMasterIdLst>
  <p:handoutMasterIdLst>
    <p:handoutMasterId r:id="rId43"/>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73" r:id="rId26"/>
    <p:sldId id="374" r:id="rId27"/>
    <p:sldId id="375" r:id="rId28"/>
    <p:sldId id="376" r:id="rId29"/>
    <p:sldId id="377" r:id="rId30"/>
    <p:sldId id="356" r:id="rId31"/>
    <p:sldId id="352" r:id="rId32"/>
    <p:sldId id="357" r:id="rId33"/>
    <p:sldId id="358" r:id="rId34"/>
    <p:sldId id="353" r:id="rId35"/>
    <p:sldId id="354" r:id="rId36"/>
    <p:sldId id="326" r:id="rId37"/>
    <p:sldId id="329" r:id="rId38"/>
    <p:sldId id="340" r:id="rId39"/>
    <p:sldId id="355" r:id="rId40"/>
    <p:sldId id="335" r:id="rId41"/>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75" d="100"/>
          <a:sy n="75" d="100"/>
        </p:scale>
        <p:origin x="1450"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2015-10-08</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2015-10-08</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explanations of how it is a single period and the first</a:t>
            </a:r>
            <a:r>
              <a:rPr lang="en-US" baseline="0" dirty="0" smtClean="0"/>
              <a:t> period</a:t>
            </a:r>
          </a:p>
          <a:p>
            <a:r>
              <a:rPr lang="en-US" baseline="0" dirty="0" smtClean="0"/>
              <a:t>Formally prove the 2 period predicate</a:t>
            </a:r>
          </a:p>
          <a:p>
            <a:r>
              <a:rPr lang="en-US" baseline="0" dirty="0" smtClean="0"/>
              <a:t>Business logic is complicated </a:t>
            </a:r>
          </a:p>
          <a:p>
            <a:r>
              <a:rPr lang="en-US" baseline="0" dirty="0" smtClean="0"/>
              <a:t>Timeline is difficult</a:t>
            </a:r>
          </a:p>
          <a:p>
            <a:r>
              <a:rPr lang="en-US" baseline="0" dirty="0" smtClean="0"/>
              <a:t>Improve the math : make it based on a period possibly or make it more explicit and concise?  Idk just make </a:t>
            </a:r>
            <a:r>
              <a:rPr lang="en-US" baseline="0" smtClean="0"/>
              <a:t>it better</a:t>
            </a:r>
            <a:endParaRPr lang="en-US"/>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31</a:t>
            </a:fld>
            <a:endParaRPr lang="en-US"/>
          </a:p>
        </p:txBody>
      </p:sp>
    </p:spTree>
    <p:extLst>
      <p:ext uri="{BB962C8B-B14F-4D97-AF65-F5344CB8AC3E}">
        <p14:creationId xmlns:p14="http://schemas.microsoft.com/office/powerpoint/2010/main" val="1242748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32</a:t>
            </a:fld>
            <a:endParaRPr lang="en-US"/>
          </a:p>
        </p:txBody>
      </p:sp>
    </p:spTree>
    <p:extLst>
      <p:ext uri="{BB962C8B-B14F-4D97-AF65-F5344CB8AC3E}">
        <p14:creationId xmlns:p14="http://schemas.microsoft.com/office/powerpoint/2010/main" val="101021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33</a:t>
            </a:fld>
            <a:endParaRPr lang="en-US"/>
          </a:p>
        </p:txBody>
      </p:sp>
    </p:spTree>
    <p:extLst>
      <p:ext uri="{BB962C8B-B14F-4D97-AF65-F5344CB8AC3E}">
        <p14:creationId xmlns:p14="http://schemas.microsoft.com/office/powerpoint/2010/main" val="101021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34</a:t>
            </a:fld>
            <a:endParaRPr lang="en-US"/>
          </a:p>
        </p:txBody>
      </p:sp>
    </p:spTree>
    <p:extLst>
      <p:ext uri="{BB962C8B-B14F-4D97-AF65-F5344CB8AC3E}">
        <p14:creationId xmlns:p14="http://schemas.microsoft.com/office/powerpoint/2010/main" val="3297586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36</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2015-10-08</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2015-10-08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2015-10-08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2015-10-08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2015-10-08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2015-10-08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2015-10-08</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endParaRPr lang="en-US" b="1" dirty="0" smtClean="0"/>
          </a:p>
          <a:p>
            <a:r>
              <a:rPr lang="en-US" dirty="0" smtClean="0"/>
              <a:t>In contrast to Network Calculus, we precisely model the network traffic as a function of time, i.e. bits produced or serviced as functions of time</a:t>
            </a:r>
          </a:p>
          <a:p>
            <a:pPr lvl="1"/>
            <a:r>
              <a:rPr lang="en-US" dirty="0" smtClean="0"/>
              <a:t>Math/Algorithms are functionally the same</a:t>
            </a:r>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2"/>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a:t>
            </a:r>
            <a:r>
              <a:rPr lang="en-US" dirty="0" smtClean="0"/>
              <a:t>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0"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a:t>
                </a:r>
                <a:r>
                  <a:rPr lang="en-US" dirty="0" smtClean="0"/>
                  <a:t>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a:t>
            </a:r>
            <a:r>
              <a:rPr lang="en-US" dirty="0" smtClean="0"/>
              <a:t>Systems</a:t>
            </a:r>
          </a:p>
          <a:p>
            <a:pPr lvl="2"/>
            <a:r>
              <a:rPr lang="en-US" dirty="0" smtClean="0"/>
              <a:t>Analysis of TDMA Scheduling</a:t>
            </a:r>
          </a:p>
          <a:p>
            <a:pPr lvl="2"/>
            <a:r>
              <a:rPr lang="en-US" dirty="0" smtClean="0"/>
              <a:t>Compositional </a:t>
            </a:r>
            <a:r>
              <a:rPr lang="en-US" dirty="0" smtClean="0"/>
              <a:t>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a:t>
            </a:r>
            <a:r>
              <a:rPr lang="en-US" dirty="0" smtClean="0"/>
              <a:t>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order 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a:t>
                </a:r>
                <a:r>
                  <a:rPr lang="en-US" dirty="0" smtClean="0"/>
                  <a:t>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a:t>
                </a:r>
                <a:r>
                  <a:rPr lang="en-US" sz="1400" dirty="0" smtClean="0"/>
                  <a:t>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&gt;0</m:t>
                    </m:r>
                  </m:oMath>
                </a14:m>
                <a:endParaRPr lang="en-US" sz="1400"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incorporate composition and delay analysis to support routed network analysis</a:t>
            </a:r>
          </a:p>
          <a:p>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31547985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150"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42842376"/>
                  </p:ext>
                </p:extLst>
              </p:nvPr>
            </p:nvGraphicFramePr>
            <p:xfrm>
              <a:off x="694373" y="5688966"/>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42842376"/>
                  </p:ext>
                </p:extLst>
              </p:nvPr>
            </p:nvGraphicFramePr>
            <p:xfrm>
              <a:off x="694373" y="5688966"/>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a:t>
            </a:r>
            <a:r>
              <a:rPr lang="en-US" dirty="0" smtClean="0"/>
              <a:t>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a:t>
            </a:r>
            <a:r>
              <a:rPr lang="en-US" dirty="0" smtClean="0"/>
              <a:t>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t>
            </a:r>
            <a:r>
              <a:rPr lang="en-US" dirty="0" smtClean="0"/>
              <a:t>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27120611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166806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3334388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(3/3)</a:t>
            </a:r>
            <a:endParaRPr lang="en-US" dirty="0"/>
          </a:p>
        </p:txBody>
      </p:sp>
      <p:sp>
        <p:nvSpPr>
          <p:cNvPr id="4" name="Text Placeholder 3"/>
          <p:cNvSpPr>
            <a:spLocks noGrp="1"/>
          </p:cNvSpPr>
          <p:nvPr>
            <p:ph type="body" idx="1"/>
          </p:nvPr>
        </p:nvSpPr>
        <p:spPr>
          <a:xfrm>
            <a:off x="946403" y="1717185"/>
            <a:ext cx="6047177" cy="731520"/>
          </a:xfrm>
        </p:spPr>
        <p:txBody>
          <a:bodyPr/>
          <a:lstStyle/>
          <a:p>
            <a:r>
              <a:rPr lang="en-US" dirty="0" smtClean="0"/>
              <a:t>Proposed Contributions</a:t>
            </a:r>
            <a:endParaRPr lang="en-US" dirty="0"/>
          </a:p>
        </p:txBody>
      </p:sp>
      <p:sp>
        <p:nvSpPr>
          <p:cNvPr id="6" name="Content Placeholder 5"/>
          <p:cNvSpPr>
            <a:spLocks noGrp="1"/>
          </p:cNvSpPr>
          <p:nvPr>
            <p:ph sz="half" idx="2"/>
          </p:nvPr>
        </p:nvSpPr>
        <p:spPr>
          <a:xfrm>
            <a:off x="946403" y="2507550"/>
            <a:ext cx="6047177" cy="3664650"/>
          </a:xfrm>
        </p:spPr>
        <p:txBody>
          <a:bodyPr>
            <a:normAutofit fontScale="92500" lnSpcReduction="20000"/>
          </a:bodyPr>
          <a:lstStyle/>
          <a:p>
            <a:r>
              <a:rPr lang="en-US" sz="1800" dirty="0" smtClean="0"/>
              <a:t>We will develop an add-on to our currently existing modeling language for application business logic which captures the network resources required during each part of the business logic model.</a:t>
            </a:r>
          </a:p>
          <a:p>
            <a:r>
              <a:rPr lang="en-US" sz="1800" dirty="0" smtClean="0"/>
              <a:t>We will develop a compositional technique for generating the network resource requirement profile for an application from the combined business logic models of that application's components.  This is required because the business logic models describe the behavior of the callback associated with a component port, but does not describe the timing of the invocations of that callback.</a:t>
            </a:r>
          </a:p>
          <a:p>
            <a:r>
              <a:rPr lang="en-US" sz="1800" dirty="0" smtClean="0"/>
              <a:t>We will develop test applications for our </a:t>
            </a:r>
            <a:r>
              <a:rPr lang="en-US" sz="1800" dirty="0" err="1" smtClean="0"/>
              <a:t>testbed</a:t>
            </a:r>
            <a:r>
              <a:rPr lang="en-US" sz="1800" dirty="0" smtClean="0"/>
              <a:t> which adhere to the business logic models and allow us to measure the accuracy and precision of the predictions using these generated profiles.</a:t>
            </a:r>
          </a:p>
          <a:p>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14745619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Statically Routed Networks</a:t>
            </a:r>
            <a:endParaRPr lang="en-US" dirty="0"/>
          </a:p>
        </p:txBody>
      </p:sp>
      <p:sp>
        <p:nvSpPr>
          <p:cNvPr id="5" name="Text Placeholder 4"/>
          <p:cNvSpPr>
            <a:spLocks noGrp="1"/>
          </p:cNvSpPr>
          <p:nvPr>
            <p:ph type="body" idx="1"/>
          </p:nvPr>
        </p:nvSpPr>
        <p:spPr/>
        <p:txBody>
          <a:bodyPr/>
          <a:lstStyle/>
          <a:p>
            <a:r>
              <a:rPr lang="en-US" dirty="0" smtClean="0"/>
              <a:t>Challenges</a:t>
            </a:r>
            <a:endParaRPr lang="en-US" dirty="0"/>
          </a:p>
        </p:txBody>
      </p:sp>
      <p:sp>
        <p:nvSpPr>
          <p:cNvPr id="3" name="Content Placeholder 2"/>
          <p:cNvSpPr>
            <a:spLocks noGrp="1"/>
          </p:cNvSpPr>
          <p:nvPr>
            <p:ph sz="half" idx="2"/>
          </p:nvPr>
        </p:nvSpPr>
        <p:spPr/>
        <p:txBody>
          <a:bodyPr>
            <a:normAutofit fontScale="92500" lnSpcReduction="20000"/>
          </a:bodyPr>
          <a:lstStyle/>
          <a:p>
            <a:r>
              <a:rPr lang="en-US" dirty="0" smtClean="0"/>
              <a:t>Most realistic networks require some form of message routing</a:t>
            </a:r>
          </a:p>
          <a:p>
            <a:pPr lvl="1"/>
            <a:r>
              <a:rPr lang="en-US" dirty="0" smtClean="0"/>
              <a:t>Not all</a:t>
            </a:r>
            <a:r>
              <a:rPr lang="en-US" dirty="0"/>
              <a:t> </a:t>
            </a:r>
            <a:r>
              <a:rPr lang="en-US" dirty="0" smtClean="0"/>
              <a:t>nodes</a:t>
            </a:r>
            <a:r>
              <a:rPr lang="en-US" dirty="0"/>
              <a:t> </a:t>
            </a:r>
            <a:r>
              <a:rPr lang="en-US" dirty="0" smtClean="0"/>
              <a:t>have a direct communications link to each other</a:t>
            </a:r>
          </a:p>
          <a:p>
            <a:pPr lvl="1"/>
            <a:r>
              <a:rPr lang="en-US" dirty="0" smtClean="0"/>
              <a:t>Due</a:t>
            </a:r>
            <a:r>
              <a:rPr lang="en-US" dirty="0"/>
              <a:t> </a:t>
            </a:r>
            <a:r>
              <a:rPr lang="en-US" dirty="0" smtClean="0"/>
              <a:t>to</a:t>
            </a:r>
            <a:r>
              <a:rPr lang="en-US" dirty="0"/>
              <a:t> </a:t>
            </a:r>
            <a:r>
              <a:rPr lang="en-US" dirty="0" smtClean="0"/>
              <a:t>e.g.</a:t>
            </a:r>
            <a:r>
              <a:rPr lang="en-US" dirty="0"/>
              <a:t> </a:t>
            </a:r>
            <a:r>
              <a:rPr lang="en-US" dirty="0" smtClean="0"/>
              <a:t>obstructions, local interference, etc.</a:t>
            </a:r>
          </a:p>
          <a:p>
            <a:r>
              <a:rPr lang="en-US" dirty="0" smtClean="0"/>
              <a:t>Routing</a:t>
            </a:r>
            <a:r>
              <a:rPr lang="en-US" dirty="0"/>
              <a:t> </a:t>
            </a:r>
            <a:r>
              <a:rPr lang="en-US" dirty="0" smtClean="0"/>
              <a:t>allows</a:t>
            </a:r>
            <a:r>
              <a:rPr lang="en-US" dirty="0"/>
              <a:t> </a:t>
            </a:r>
            <a:r>
              <a:rPr lang="en-US" dirty="0" smtClean="0"/>
              <a:t>for</a:t>
            </a:r>
            <a:r>
              <a:rPr lang="en-US" dirty="0"/>
              <a:t> </a:t>
            </a:r>
            <a:r>
              <a:rPr lang="en-US" dirty="0" smtClean="0"/>
              <a:t>more</a:t>
            </a:r>
            <a:r>
              <a:rPr lang="en-US" dirty="0"/>
              <a:t> </a:t>
            </a:r>
            <a:r>
              <a:rPr lang="en-US" dirty="0" smtClean="0"/>
              <a:t>flexibility</a:t>
            </a:r>
            <a:r>
              <a:rPr lang="en-US" dirty="0"/>
              <a:t> </a:t>
            </a:r>
            <a:r>
              <a:rPr lang="en-US" dirty="0" smtClean="0"/>
              <a:t>with</a:t>
            </a:r>
            <a:r>
              <a:rPr lang="en-US" dirty="0"/>
              <a:t> </a:t>
            </a:r>
            <a:r>
              <a:rPr lang="en-US" dirty="0" smtClean="0"/>
              <a:t>respect to system deployment and connectivity</a:t>
            </a:r>
          </a:p>
          <a:p>
            <a:r>
              <a:rPr lang="en-US" dirty="0" smtClean="0"/>
              <a:t>Routing can be either pre-defined at deployment time (static) or configured dynamically at run-time</a:t>
            </a:r>
          </a:p>
          <a:p>
            <a:endParaRPr lang="en-US" dirty="0"/>
          </a:p>
        </p:txBody>
      </p:sp>
      <p:sp>
        <p:nvSpPr>
          <p:cNvPr id="9" name="Text Placeholder 8"/>
          <p:cNvSpPr>
            <a:spLocks noGrp="1"/>
          </p:cNvSpPr>
          <p:nvPr>
            <p:ph type="body" sz="quarter" idx="13"/>
          </p:nvPr>
        </p:nvSpPr>
        <p:spPr/>
        <p:txBody>
          <a:bodyPr/>
          <a:lstStyle/>
          <a:p>
            <a:r>
              <a:rPr lang="en-US" dirty="0" smtClean="0"/>
              <a:t>Proposed Contributions</a:t>
            </a:r>
            <a:endParaRPr lang="en-US" dirty="0"/>
          </a:p>
        </p:txBody>
      </p:sp>
      <p:sp>
        <p:nvSpPr>
          <p:cNvPr id="7" name="Content Placeholder 6"/>
          <p:cNvSpPr>
            <a:spLocks noGrp="1"/>
          </p:cNvSpPr>
          <p:nvPr>
            <p:ph sz="quarter" idx="4"/>
          </p:nvPr>
        </p:nvSpPr>
        <p:spPr/>
        <p:txBody>
          <a:bodyPr>
            <a:normAutofit fontScale="92500" lnSpcReduction="20000"/>
          </a:bodyPr>
          <a:lstStyle/>
          <a:p>
            <a:r>
              <a:rPr lang="en-US" dirty="0" smtClean="0"/>
              <a:t>We consider a case of routing in ad-hoc networks:</a:t>
            </a:r>
          </a:p>
          <a:p>
            <a:pPr lvl="1"/>
            <a:r>
              <a:rPr lang="en-US" b="1" dirty="0" smtClean="0"/>
              <a:t>one or more nodes can route messages for other nodes</a:t>
            </a:r>
          </a:p>
          <a:p>
            <a:r>
              <a:rPr lang="en-US" dirty="0" smtClean="0"/>
              <a:t>We will extend our network resource modeling and analysis techniques to support networks in which system nodes can act as routers for packets in the network.</a:t>
            </a:r>
          </a:p>
          <a:p>
            <a:r>
              <a:rPr lang="en-US" dirty="0" smtClean="0"/>
              <a:t>We will show experimentally the validity of the analysis results using our </a:t>
            </a:r>
            <a:r>
              <a:rPr lang="en-US" dirty="0" err="1" smtClean="0"/>
              <a:t>testbed</a:t>
            </a:r>
            <a:r>
              <a:rPr lang="en-US" dirty="0" smtClean="0"/>
              <a:t> and test applications.</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1697027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Comparison of </a:t>
            </a:r>
            <a:r>
              <a:rPr lang="en-US" dirty="0"/>
              <a:t>PNP</a:t>
            </a:r>
            <a:r>
              <a:rPr lang="en-US" baseline="30000" dirty="0"/>
              <a:t>2</a:t>
            </a:r>
            <a:r>
              <a:rPr lang="en-US" dirty="0" smtClean="0"/>
              <a:t> </a:t>
            </a:r>
            <a:r>
              <a:rPr lang="en-US" dirty="0" smtClean="0"/>
              <a:t>to Network Calculus</a:t>
            </a:r>
            <a:endParaRPr lang="en-US" dirty="0"/>
          </a:p>
        </p:txBody>
      </p:sp>
      <p:sp>
        <p:nvSpPr>
          <p:cNvPr id="3" name="Content Placeholder 2"/>
          <p:cNvSpPr>
            <a:spLocks noGrp="1"/>
          </p:cNvSpPr>
          <p:nvPr>
            <p:ph idx="1"/>
          </p:nvPr>
        </p:nvSpPr>
        <p:spPr/>
        <p:txBody>
          <a:bodyPr>
            <a:normAutofit/>
          </a:bodyPr>
          <a:lstStyle/>
          <a:p>
            <a:r>
              <a:rPr lang="en-US" dirty="0" smtClean="0"/>
              <a:t>By showing that the main concepts of Network Calculus, e.g. compositionality, hold for </a:t>
            </a:r>
            <a:r>
              <a:rPr lang="en-US" dirty="0"/>
              <a:t>PNP</a:t>
            </a:r>
            <a:r>
              <a:rPr lang="en-US" baseline="30000" dirty="0"/>
              <a:t>2</a:t>
            </a:r>
            <a:r>
              <a:rPr lang="en-US" dirty="0" smtClean="0"/>
              <a:t>, </a:t>
            </a:r>
            <a:r>
              <a:rPr lang="en-US" dirty="0" smtClean="0"/>
              <a:t>we show the capability for similar systems-theory based analysis approaches</a:t>
            </a:r>
          </a:p>
          <a:p>
            <a:r>
              <a:rPr lang="en-US" dirty="0" smtClean="0"/>
              <a:t>We will mathematically analyze the differences between the proposed technique and Network Calculus, showing that compositionality (i.e. concatenation of nodes in NC) applies to our analysis techniques</a:t>
            </a:r>
          </a:p>
          <a:p>
            <a:r>
              <a:rPr lang="en-US" dirty="0" smtClean="0"/>
              <a:t>We will analyze network flow composition to formalize operations for flow aggregation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2621851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Future Work</a:t>
            </a:r>
            <a:endParaRPr lang="en-US" dirty="0"/>
          </a:p>
        </p:txBody>
      </p:sp>
      <p:sp>
        <p:nvSpPr>
          <p:cNvPr id="3" name="Content Placeholder 2"/>
          <p:cNvSpPr>
            <a:spLocks noGrp="1"/>
          </p:cNvSpPr>
          <p:nvPr>
            <p:ph idx="1"/>
          </p:nvPr>
        </p:nvSpPr>
        <p:spPr>
          <a:xfrm>
            <a:off x="946404" y="1828801"/>
            <a:ext cx="6446520" cy="2744915"/>
          </a:xfrm>
        </p:spPr>
        <p:txBody>
          <a:bodyPr>
            <a:noAutofit/>
          </a:bodyPr>
          <a:lstStyle/>
          <a:p>
            <a:r>
              <a:rPr lang="en-US" sz="1200" dirty="0" smtClean="0"/>
              <a:t>Certain</a:t>
            </a:r>
            <a:r>
              <a:rPr lang="en-US" sz="1200" dirty="0"/>
              <a:t> </a:t>
            </a:r>
            <a:r>
              <a:rPr lang="en-US" sz="1200" dirty="0" smtClean="0"/>
              <a:t>classes of distributed, real-time, embedded, cyber-physical systems require strict design-time guarantees about resource utilization and performance</a:t>
            </a:r>
          </a:p>
          <a:p>
            <a:pPr lvl="1"/>
            <a:r>
              <a:rPr lang="en-US" sz="1000" dirty="0" smtClean="0"/>
              <a:t>Network resources are now critical for distributed CPS</a:t>
            </a:r>
          </a:p>
          <a:p>
            <a:r>
              <a:rPr lang="en-US" sz="1200" dirty="0" smtClean="0"/>
              <a:t>Current simulation or analysis techniques are too conservative at best, too inaccurate at worst</a:t>
            </a:r>
          </a:p>
          <a:p>
            <a:r>
              <a:rPr lang="en-US" sz="1200" dirty="0" smtClean="0"/>
              <a:t>Our proposed work extends previous work to increase the fidelity of the analysis results with respect to the run-time system</a:t>
            </a:r>
          </a:p>
          <a:p>
            <a:pPr lvl="1"/>
            <a:r>
              <a:rPr lang="en-US" sz="1200" dirty="0" smtClean="0"/>
              <a:t>The</a:t>
            </a:r>
            <a:r>
              <a:rPr lang="en-US" sz="1200" dirty="0"/>
              <a:t> </a:t>
            </a:r>
            <a:r>
              <a:rPr lang="en-US" sz="1200" dirty="0" smtClean="0"/>
              <a:t>inclusion of temporal/physical dynamics into the analysis is paramount to providing strict performance guarantees</a:t>
            </a:r>
          </a:p>
          <a:p>
            <a:r>
              <a:rPr lang="en-US" sz="1200" dirty="0" smtClean="0"/>
              <a:t>We have described some remaining work in the field and outlined our plans to address it</a:t>
            </a:r>
            <a:endParaRPr lang="en-US" sz="1200" dirty="0"/>
          </a:p>
        </p:txBody>
      </p:sp>
      <p:sp>
        <p:nvSpPr>
          <p:cNvPr id="5" name="Slide Number Placeholder 4"/>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6358</TotalTime>
  <Words>3815</Words>
  <Application>Microsoft Office PowerPoint</Application>
  <PresentationFormat>On-screen Show (4:3)</PresentationFormat>
  <Paragraphs>422</Paragraphs>
  <Slides>40</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Network Applications Testbed</vt:lpstr>
      <vt:lpstr>Generation of Application Network Profiles from Business Logic Models (1/3)</vt:lpstr>
      <vt:lpstr>Generation of Application Network Profiles from Business Logic Models (2/3)</vt:lpstr>
      <vt:lpstr>Generation of Application Network Profiles from Business Logic Models (3/3)</vt:lpstr>
      <vt:lpstr>Analysis of Statically Routed Networks</vt:lpstr>
      <vt:lpstr>Comparison of PNP2 to Network Calculus</vt:lpstr>
      <vt:lpstr>Network Application Fault/Anomaly Classification</vt:lpstr>
      <vt:lpstr>Conclusions and Future Work</vt:lpstr>
      <vt:lpstr>Publications</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835</cp:revision>
  <cp:lastPrinted>2015-05-07T13:29:00Z</cp:lastPrinted>
  <dcterms:created xsi:type="dcterms:W3CDTF">2006-08-16T00:00:00Z</dcterms:created>
  <dcterms:modified xsi:type="dcterms:W3CDTF">2015-10-08T20:45:09Z</dcterms:modified>
</cp:coreProperties>
</file>